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71" r:id="rId4"/>
    <p:sldId id="262" r:id="rId5"/>
    <p:sldId id="265" r:id="rId6"/>
    <p:sldId id="260" r:id="rId7"/>
    <p:sldId id="261" r:id="rId8"/>
    <p:sldId id="267" r:id="rId9"/>
    <p:sldId id="270" r:id="rId10"/>
    <p:sldId id="269"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1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AE4621-E3A7-4A07-88A3-8FD02B9677A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B992CD0-7A8C-4927-BB62-836083D00FE3}">
      <dgm:prSet/>
      <dgm:spPr/>
      <dgm:t>
        <a:bodyPr/>
        <a:lstStyle/>
        <a:p>
          <a:r>
            <a:rPr lang="en-US"/>
            <a:t>Aesthetics</a:t>
          </a:r>
        </a:p>
      </dgm:t>
    </dgm:pt>
    <dgm:pt modelId="{834AB101-EE24-41B2-ADA4-868D551A4603}" type="parTrans" cxnId="{B437D83F-8DE7-4AD2-B534-43BEBC16B6AE}">
      <dgm:prSet/>
      <dgm:spPr/>
      <dgm:t>
        <a:bodyPr/>
        <a:lstStyle/>
        <a:p>
          <a:endParaRPr lang="en-US"/>
        </a:p>
      </dgm:t>
    </dgm:pt>
    <dgm:pt modelId="{78257A58-3CF4-4269-92D0-B479104AC010}" type="sibTrans" cxnId="{B437D83F-8DE7-4AD2-B534-43BEBC16B6AE}">
      <dgm:prSet/>
      <dgm:spPr/>
      <dgm:t>
        <a:bodyPr/>
        <a:lstStyle/>
        <a:p>
          <a:endParaRPr lang="en-US"/>
        </a:p>
      </dgm:t>
    </dgm:pt>
    <dgm:pt modelId="{E0FEEED0-1000-45D7-ABC7-8AA460F35F58}">
      <dgm:prSet/>
      <dgm:spPr/>
      <dgm:t>
        <a:bodyPr/>
        <a:lstStyle/>
        <a:p>
          <a:r>
            <a:rPr lang="en-US"/>
            <a:t>Audio Output</a:t>
          </a:r>
        </a:p>
      </dgm:t>
    </dgm:pt>
    <dgm:pt modelId="{FE8E13A8-7B6A-4A89-94A0-77D3B78742F7}" type="parTrans" cxnId="{E7E80B96-BC4E-475C-AC34-1D56A1841B42}">
      <dgm:prSet/>
      <dgm:spPr/>
      <dgm:t>
        <a:bodyPr/>
        <a:lstStyle/>
        <a:p>
          <a:endParaRPr lang="en-US"/>
        </a:p>
      </dgm:t>
    </dgm:pt>
    <dgm:pt modelId="{B848596F-61FC-460F-829B-C17F519761B6}" type="sibTrans" cxnId="{E7E80B96-BC4E-475C-AC34-1D56A1841B42}">
      <dgm:prSet/>
      <dgm:spPr/>
      <dgm:t>
        <a:bodyPr/>
        <a:lstStyle/>
        <a:p>
          <a:endParaRPr lang="en-US"/>
        </a:p>
      </dgm:t>
    </dgm:pt>
    <dgm:pt modelId="{C77D59C8-6B9A-43FE-B6E4-244F2FC07F8D}" type="pres">
      <dgm:prSet presAssocID="{30AE4621-E3A7-4A07-88A3-8FD02B9677A8}" presName="diagram" presStyleCnt="0">
        <dgm:presLayoutVars>
          <dgm:dir/>
          <dgm:resizeHandles val="exact"/>
        </dgm:presLayoutVars>
      </dgm:prSet>
      <dgm:spPr/>
    </dgm:pt>
    <dgm:pt modelId="{370938A7-23A0-428D-9232-2D916F31C9C6}" type="pres">
      <dgm:prSet presAssocID="{6B992CD0-7A8C-4927-BB62-836083D00FE3}" presName="node" presStyleLbl="node1" presStyleIdx="0" presStyleCnt="2">
        <dgm:presLayoutVars>
          <dgm:bulletEnabled val="1"/>
        </dgm:presLayoutVars>
      </dgm:prSet>
      <dgm:spPr/>
    </dgm:pt>
    <dgm:pt modelId="{6BFBB7D8-AA9F-4D83-8B12-4B5C8E7A625E}" type="pres">
      <dgm:prSet presAssocID="{78257A58-3CF4-4269-92D0-B479104AC010}" presName="sibTrans" presStyleCnt="0"/>
      <dgm:spPr/>
    </dgm:pt>
    <dgm:pt modelId="{3ABD5292-BB15-41CD-8912-53D971B7E81E}" type="pres">
      <dgm:prSet presAssocID="{E0FEEED0-1000-45D7-ABC7-8AA460F35F58}" presName="node" presStyleLbl="node1" presStyleIdx="1" presStyleCnt="2">
        <dgm:presLayoutVars>
          <dgm:bulletEnabled val="1"/>
        </dgm:presLayoutVars>
      </dgm:prSet>
      <dgm:spPr/>
    </dgm:pt>
  </dgm:ptLst>
  <dgm:cxnLst>
    <dgm:cxn modelId="{E82F670C-7036-4A15-A5F1-00108C634FBC}" type="presOf" srcId="{30AE4621-E3A7-4A07-88A3-8FD02B9677A8}" destId="{C77D59C8-6B9A-43FE-B6E4-244F2FC07F8D}" srcOrd="0" destOrd="0" presId="urn:microsoft.com/office/officeart/2005/8/layout/default"/>
    <dgm:cxn modelId="{53AC8619-4970-41FF-9C25-6457A1503DEF}" type="presOf" srcId="{6B992CD0-7A8C-4927-BB62-836083D00FE3}" destId="{370938A7-23A0-428D-9232-2D916F31C9C6}" srcOrd="0" destOrd="0" presId="urn:microsoft.com/office/officeart/2005/8/layout/default"/>
    <dgm:cxn modelId="{B437D83F-8DE7-4AD2-B534-43BEBC16B6AE}" srcId="{30AE4621-E3A7-4A07-88A3-8FD02B9677A8}" destId="{6B992CD0-7A8C-4927-BB62-836083D00FE3}" srcOrd="0" destOrd="0" parTransId="{834AB101-EE24-41B2-ADA4-868D551A4603}" sibTransId="{78257A58-3CF4-4269-92D0-B479104AC010}"/>
    <dgm:cxn modelId="{E7E80B96-BC4E-475C-AC34-1D56A1841B42}" srcId="{30AE4621-E3A7-4A07-88A3-8FD02B9677A8}" destId="{E0FEEED0-1000-45D7-ABC7-8AA460F35F58}" srcOrd="1" destOrd="0" parTransId="{FE8E13A8-7B6A-4A89-94A0-77D3B78742F7}" sibTransId="{B848596F-61FC-460F-829B-C17F519761B6}"/>
    <dgm:cxn modelId="{8D4007BE-4FCF-4248-8D2A-6A4CDB0BC77D}" type="presOf" srcId="{E0FEEED0-1000-45D7-ABC7-8AA460F35F58}" destId="{3ABD5292-BB15-41CD-8912-53D971B7E81E}" srcOrd="0" destOrd="0" presId="urn:microsoft.com/office/officeart/2005/8/layout/default"/>
    <dgm:cxn modelId="{9FBBB3DA-BDDF-461F-BE55-4AEA16609BD2}" type="presParOf" srcId="{C77D59C8-6B9A-43FE-B6E4-244F2FC07F8D}" destId="{370938A7-23A0-428D-9232-2D916F31C9C6}" srcOrd="0" destOrd="0" presId="urn:microsoft.com/office/officeart/2005/8/layout/default"/>
    <dgm:cxn modelId="{6F672665-E2E8-46A5-902F-38965E5FFEC9}" type="presParOf" srcId="{C77D59C8-6B9A-43FE-B6E4-244F2FC07F8D}" destId="{6BFBB7D8-AA9F-4D83-8B12-4B5C8E7A625E}" srcOrd="1" destOrd="0" presId="urn:microsoft.com/office/officeart/2005/8/layout/default"/>
    <dgm:cxn modelId="{0917347D-1182-4389-A6B0-08DF3BE9702A}" type="presParOf" srcId="{C77D59C8-6B9A-43FE-B6E4-244F2FC07F8D}" destId="{3ABD5292-BB15-41CD-8912-53D971B7E81E}"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38A7-23A0-428D-9232-2D916F31C9C6}">
      <dsp:nvSpPr>
        <dsp:cNvPr id="0" name=""/>
        <dsp:cNvSpPr/>
      </dsp:nvSpPr>
      <dsp:spPr>
        <a:xfrm>
          <a:off x="1291" y="577166"/>
          <a:ext cx="5035226" cy="302113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Aesthetics</a:t>
          </a:r>
        </a:p>
      </dsp:txBody>
      <dsp:txXfrm>
        <a:off x="1291" y="577166"/>
        <a:ext cx="5035226" cy="3021135"/>
      </dsp:txXfrm>
    </dsp:sp>
    <dsp:sp modelId="{3ABD5292-BB15-41CD-8912-53D971B7E81E}">
      <dsp:nvSpPr>
        <dsp:cNvPr id="0" name=""/>
        <dsp:cNvSpPr/>
      </dsp:nvSpPr>
      <dsp:spPr>
        <a:xfrm>
          <a:off x="5540040" y="577166"/>
          <a:ext cx="5035226" cy="302113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Audio Output</a:t>
          </a:r>
        </a:p>
      </dsp:txBody>
      <dsp:txXfrm>
        <a:off x="5540040" y="577166"/>
        <a:ext cx="5035226" cy="302113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615DF7-911B-44F0-AD80-8D3FE50D56AE}" type="datetimeFigureOut">
              <a:rPr lang="en-CA" smtClean="0"/>
              <a:t>2019-03-18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0FC10-EAD1-47D1-A8AA-C9C522E042C4}" type="slidenum">
              <a:rPr lang="en-CA" smtClean="0"/>
              <a:t>‹#›</a:t>
            </a:fld>
            <a:endParaRPr lang="en-CA"/>
          </a:p>
        </p:txBody>
      </p:sp>
    </p:spTree>
    <p:extLst>
      <p:ext uri="{BB962C8B-B14F-4D97-AF65-F5344CB8AC3E}">
        <p14:creationId xmlns:p14="http://schemas.microsoft.com/office/powerpoint/2010/main" val="93994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F10FC10-EAD1-47D1-A8AA-C9C522E042C4}" type="slidenum">
              <a:rPr lang="en-CA" smtClean="0"/>
              <a:t>5</a:t>
            </a:fld>
            <a:endParaRPr lang="en-CA"/>
          </a:p>
        </p:txBody>
      </p:sp>
    </p:spTree>
    <p:extLst>
      <p:ext uri="{BB962C8B-B14F-4D97-AF65-F5344CB8AC3E}">
        <p14:creationId xmlns:p14="http://schemas.microsoft.com/office/powerpoint/2010/main" val="2579495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3/18/2019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3/18/2019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3/18/2019</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3/18/2019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3/18/2019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3/18/2019</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3/18/2019</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3/18/2019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3/18/2019</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3/18/2019</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3/18/2019</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6"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0752FD7-76EF-4EBF-8807-5A08A9C8EA09}"/>
              </a:ext>
            </a:extLst>
          </p:cNvPr>
          <p:cNvSpPr>
            <a:spLocks noGrp="1"/>
          </p:cNvSpPr>
          <p:nvPr>
            <p:ph type="ctrTitle"/>
          </p:nvPr>
        </p:nvSpPr>
        <p:spPr>
          <a:xfrm>
            <a:off x="2037374" y="1263404"/>
            <a:ext cx="8247189" cy="3115075"/>
          </a:xfrm>
        </p:spPr>
        <p:txBody>
          <a:bodyPr>
            <a:normAutofit/>
          </a:bodyPr>
          <a:lstStyle/>
          <a:p>
            <a:pPr algn="l"/>
            <a:r>
              <a:rPr lang="tr-TR" sz="7200">
                <a:solidFill>
                  <a:schemeClr val="accent1"/>
                </a:solidFill>
                <a:cs typeface="Calibri Light"/>
              </a:rPr>
              <a:t>WIZARD CHESS</a:t>
            </a:r>
            <a:endParaRPr lang="tr-TR" sz="7200">
              <a:solidFill>
                <a:schemeClr val="accent1"/>
              </a:solidFill>
            </a:endParaRPr>
          </a:p>
        </p:txBody>
      </p:sp>
      <p:sp>
        <p:nvSpPr>
          <p:cNvPr id="3" name="Subtitle 2">
            <a:extLst>
              <a:ext uri="{FF2B5EF4-FFF2-40B4-BE49-F238E27FC236}">
                <a16:creationId xmlns:a16="http://schemas.microsoft.com/office/drawing/2014/main" id="{F4C8D8C1-1062-49B2-BB56-D9F8E5DA6EB6}"/>
              </a:ext>
            </a:extLst>
          </p:cNvPr>
          <p:cNvSpPr>
            <a:spLocks noGrp="1"/>
          </p:cNvSpPr>
          <p:nvPr>
            <p:ph type="subTitle" idx="1"/>
          </p:nvPr>
        </p:nvSpPr>
        <p:spPr>
          <a:xfrm>
            <a:off x="2037374" y="4560432"/>
            <a:ext cx="8300202" cy="1228171"/>
          </a:xfrm>
        </p:spPr>
        <p:txBody>
          <a:bodyPr vert="horz" lIns="91440" tIns="0" rIns="91440" bIns="45720" rtlCol="0">
            <a:normAutofit/>
          </a:bodyPr>
          <a:lstStyle/>
          <a:p>
            <a:pPr algn="l"/>
            <a:r>
              <a:rPr lang="tr-TR" sz="2400">
                <a:solidFill>
                  <a:schemeClr val="tx1"/>
                </a:solidFill>
              </a:rPr>
              <a:t>Group 21: Tom Heysel</a:t>
            </a:r>
            <a:r>
              <a:rPr lang="en-CA" sz="2400">
                <a:solidFill>
                  <a:schemeClr val="tx1"/>
                </a:solidFill>
              </a:rPr>
              <a:t> (tomahawk)</a:t>
            </a:r>
            <a:r>
              <a:rPr lang="tr-TR" sz="2400">
                <a:solidFill>
                  <a:schemeClr val="tx1"/>
                </a:solidFill>
              </a:rPr>
              <a:t>, Dennis Grajo</a:t>
            </a:r>
            <a:r>
              <a:rPr lang="en-CA" sz="2400">
                <a:solidFill>
                  <a:schemeClr val="tx1"/>
                </a:solidFill>
              </a:rPr>
              <a:t> (big D)</a:t>
            </a:r>
            <a:r>
              <a:rPr lang="tr-TR" sz="2400">
                <a:solidFill>
                  <a:schemeClr val="tx1"/>
                </a:solidFill>
              </a:rPr>
              <a:t>, Matthieu Roux</a:t>
            </a:r>
            <a:r>
              <a:rPr lang="en-CA" sz="2400">
                <a:solidFill>
                  <a:schemeClr val="tx1"/>
                </a:solidFill>
              </a:rPr>
              <a:t> (rouxbacca)</a:t>
            </a:r>
            <a:r>
              <a:rPr lang="tr-TR" sz="2400">
                <a:solidFill>
                  <a:schemeClr val="tx1"/>
                </a:solidFill>
              </a:rPr>
              <a:t>, Ryan Kinsella</a:t>
            </a:r>
            <a:r>
              <a:rPr lang="en-CA" sz="2400">
                <a:solidFill>
                  <a:schemeClr val="tx1"/>
                </a:solidFill>
              </a:rPr>
              <a:t> (raw dawg)</a:t>
            </a:r>
            <a:r>
              <a:rPr lang="tr-TR" sz="2400">
                <a:solidFill>
                  <a:schemeClr val="tx1"/>
                </a:solidFill>
              </a:rPr>
              <a:t>, &amp; Allison Christensen</a:t>
            </a:r>
            <a:r>
              <a:rPr lang="en-CA" sz="2400">
                <a:solidFill>
                  <a:schemeClr val="tx1"/>
                </a:solidFill>
              </a:rPr>
              <a:t> (alligator)</a:t>
            </a:r>
            <a:endParaRPr lang="tr-TR" sz="2400">
              <a:solidFill>
                <a:schemeClr val="tx1"/>
              </a:solidFill>
            </a:endParaRPr>
          </a:p>
        </p:txBody>
      </p:sp>
      <p:sp>
        <p:nvSpPr>
          <p:cNvPr id="34" name="Isosceles Triangle 33">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6" name="Picture 6">
            <a:extLst>
              <a:ext uri="{FF2B5EF4-FFF2-40B4-BE49-F238E27FC236}">
                <a16:creationId xmlns:a16="http://schemas.microsoft.com/office/drawing/2014/main" id="{8C080183-B051-4AC1-B8F0-650C9305D191}"/>
              </a:ext>
            </a:extLst>
          </p:cNvPr>
          <p:cNvPicPr>
            <a:picLocks noChangeAspect="1"/>
          </p:cNvPicPr>
          <p:nvPr/>
        </p:nvPicPr>
        <p:blipFill>
          <a:blip r:embed="rId2"/>
          <a:stretch>
            <a:fillRect/>
          </a:stretch>
        </p:blipFill>
        <p:spPr>
          <a:xfrm>
            <a:off x="10888638" y="44355"/>
            <a:ext cx="1253320" cy="1264693"/>
          </a:xfrm>
          <a:prstGeom prst="rect">
            <a:avLst/>
          </a:prstGeom>
        </p:spPr>
      </p:pic>
    </p:spTree>
    <p:extLst>
      <p:ext uri="{BB962C8B-B14F-4D97-AF65-F5344CB8AC3E}">
        <p14:creationId xmlns:p14="http://schemas.microsoft.com/office/powerpoint/2010/main" val="42628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055C-D860-4F0A-9B2E-D6E94ECAAA63}"/>
              </a:ext>
            </a:extLst>
          </p:cNvPr>
          <p:cNvSpPr>
            <a:spLocks noGrp="1"/>
          </p:cNvSpPr>
          <p:nvPr>
            <p:ph type="title"/>
          </p:nvPr>
        </p:nvSpPr>
        <p:spPr/>
        <p:txBody>
          <a:bodyPr/>
          <a:lstStyle/>
          <a:p>
            <a:r>
              <a:rPr lang="en-US">
                <a:cs typeface="Calibri Light"/>
              </a:rPr>
              <a:t>Beyond the Project...</a:t>
            </a:r>
            <a:endParaRPr lang="en-US"/>
          </a:p>
        </p:txBody>
      </p:sp>
      <p:sp>
        <p:nvSpPr>
          <p:cNvPr id="3" name="Content Placeholder 2">
            <a:extLst>
              <a:ext uri="{FF2B5EF4-FFF2-40B4-BE49-F238E27FC236}">
                <a16:creationId xmlns:a16="http://schemas.microsoft.com/office/drawing/2014/main" id="{CC6C05E5-EDEA-405A-8461-06886EF10111}"/>
              </a:ext>
            </a:extLst>
          </p:cNvPr>
          <p:cNvSpPr>
            <a:spLocks noGrp="1"/>
          </p:cNvSpPr>
          <p:nvPr>
            <p:ph sz="half" idx="1"/>
          </p:nvPr>
        </p:nvSpPr>
        <p:spPr>
          <a:xfrm>
            <a:off x="4847923" y="1292231"/>
            <a:ext cx="6269591" cy="2382651"/>
          </a:xfrm>
        </p:spPr>
        <p:txBody>
          <a:bodyPr vert="horz" lIns="91440" tIns="45720" rIns="91440" bIns="45720" rtlCol="0" anchor="t">
            <a:normAutofit/>
          </a:bodyPr>
          <a:lstStyle/>
          <a:p>
            <a:r>
              <a:rPr lang="en-US" sz="2800"/>
              <a:t>Functionality:</a:t>
            </a:r>
          </a:p>
          <a:p>
            <a:pPr lvl="1"/>
            <a:r>
              <a:rPr lang="en-US" sz="2400"/>
              <a:t>Implement moves like castling and en-passant</a:t>
            </a:r>
          </a:p>
        </p:txBody>
      </p:sp>
      <p:sp>
        <p:nvSpPr>
          <p:cNvPr id="4" name="Content Placeholder 3">
            <a:extLst>
              <a:ext uri="{FF2B5EF4-FFF2-40B4-BE49-F238E27FC236}">
                <a16:creationId xmlns:a16="http://schemas.microsoft.com/office/drawing/2014/main" id="{16FB1E33-B9CC-474C-84CB-D607E700F8CB}"/>
              </a:ext>
            </a:extLst>
          </p:cNvPr>
          <p:cNvSpPr>
            <a:spLocks noGrp="1"/>
          </p:cNvSpPr>
          <p:nvPr>
            <p:ph sz="half" idx="2"/>
          </p:nvPr>
        </p:nvSpPr>
        <p:spPr>
          <a:xfrm>
            <a:off x="4936477" y="3319595"/>
            <a:ext cx="6272022" cy="2383586"/>
          </a:xfrm>
        </p:spPr>
        <p:txBody>
          <a:bodyPr vert="horz" lIns="91440" tIns="45720" rIns="91440" bIns="45720" rtlCol="0" anchor="t">
            <a:noAutofit/>
          </a:bodyPr>
          <a:lstStyle/>
          <a:p>
            <a:r>
              <a:rPr lang="en-US" sz="2800"/>
              <a:t>Usability:</a:t>
            </a:r>
          </a:p>
          <a:p>
            <a:pPr lvl="1"/>
            <a:r>
              <a:rPr lang="en-US" sz="2400"/>
              <a:t>replace  drawer tacks to make prototype more compact</a:t>
            </a:r>
          </a:p>
        </p:txBody>
      </p:sp>
      <p:pic>
        <p:nvPicPr>
          <p:cNvPr id="6" name="Picture 6" descr="A picture containing weapon, clipart&#10;&#10;Description generated with high confidence">
            <a:extLst>
              <a:ext uri="{FF2B5EF4-FFF2-40B4-BE49-F238E27FC236}">
                <a16:creationId xmlns:a16="http://schemas.microsoft.com/office/drawing/2014/main" id="{69E16DB5-11DC-4FC2-B743-92B1F432BF72}"/>
              </a:ext>
            </a:extLst>
          </p:cNvPr>
          <p:cNvPicPr>
            <a:picLocks noChangeAspect="1"/>
          </p:cNvPicPr>
          <p:nvPr/>
        </p:nvPicPr>
        <p:blipFill>
          <a:blip r:embed="rId2"/>
          <a:stretch>
            <a:fillRect/>
          </a:stretch>
        </p:blipFill>
        <p:spPr>
          <a:xfrm>
            <a:off x="10888638" y="44355"/>
            <a:ext cx="1253320" cy="1264693"/>
          </a:xfrm>
          <a:prstGeom prst="rect">
            <a:avLst/>
          </a:prstGeom>
        </p:spPr>
      </p:pic>
    </p:spTree>
    <p:extLst>
      <p:ext uri="{BB962C8B-B14F-4D97-AF65-F5344CB8AC3E}">
        <p14:creationId xmlns:p14="http://schemas.microsoft.com/office/powerpoint/2010/main" val="17431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FDD7-7ACC-43B4-8E4B-616DF3737584}"/>
              </a:ext>
            </a:extLst>
          </p:cNvPr>
          <p:cNvSpPr>
            <a:spLocks noGrp="1"/>
          </p:cNvSpPr>
          <p:nvPr>
            <p:ph type="ctrTitle"/>
          </p:nvPr>
        </p:nvSpPr>
        <p:spPr/>
        <p:txBody>
          <a:bodyPr/>
          <a:lstStyle/>
          <a:p>
            <a:r>
              <a:rPr lang="en-US">
                <a:cs typeface="Calibri Light"/>
              </a:rPr>
              <a:t>Questions?</a:t>
            </a:r>
            <a:endParaRPr lang="en-US"/>
          </a:p>
        </p:txBody>
      </p:sp>
      <p:pic>
        <p:nvPicPr>
          <p:cNvPr id="5" name="Picture 6" descr="A picture containing weapon, clipart&#10;&#10;Description generated with high confidence">
            <a:extLst>
              <a:ext uri="{FF2B5EF4-FFF2-40B4-BE49-F238E27FC236}">
                <a16:creationId xmlns:a16="http://schemas.microsoft.com/office/drawing/2014/main" id="{99455022-B916-48FC-A7A3-B8971FDFA3F6}"/>
              </a:ext>
            </a:extLst>
          </p:cNvPr>
          <p:cNvPicPr>
            <a:picLocks noChangeAspect="1"/>
          </p:cNvPicPr>
          <p:nvPr/>
        </p:nvPicPr>
        <p:blipFill>
          <a:blip r:embed="rId2"/>
          <a:stretch>
            <a:fillRect/>
          </a:stretch>
        </p:blipFill>
        <p:spPr>
          <a:xfrm>
            <a:off x="10888638" y="44355"/>
            <a:ext cx="1253320" cy="1264693"/>
          </a:xfrm>
          <a:prstGeom prst="rect">
            <a:avLst/>
          </a:prstGeom>
        </p:spPr>
      </p:pic>
    </p:spTree>
    <p:extLst>
      <p:ext uri="{BB962C8B-B14F-4D97-AF65-F5344CB8AC3E}">
        <p14:creationId xmlns:p14="http://schemas.microsoft.com/office/powerpoint/2010/main" val="130071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82C0-5C44-4506-9E91-39B1938CE3B6}"/>
              </a:ext>
            </a:extLst>
          </p:cNvPr>
          <p:cNvSpPr>
            <a:spLocks noGrp="1"/>
          </p:cNvSpPr>
          <p:nvPr>
            <p:ph type="title"/>
          </p:nvPr>
        </p:nvSpPr>
        <p:spPr/>
        <p:txBody>
          <a:bodyPr/>
          <a:lstStyle/>
          <a:p>
            <a:r>
              <a:rPr lang="en-US">
                <a:cs typeface="Calibri Light"/>
              </a:rPr>
              <a:t>Idea</a:t>
            </a:r>
            <a:endParaRPr lang="en-US"/>
          </a:p>
        </p:txBody>
      </p:sp>
      <p:sp>
        <p:nvSpPr>
          <p:cNvPr id="3" name="Content Placeholder 2">
            <a:extLst>
              <a:ext uri="{FF2B5EF4-FFF2-40B4-BE49-F238E27FC236}">
                <a16:creationId xmlns:a16="http://schemas.microsoft.com/office/drawing/2014/main" id="{AC4A29E7-6451-4021-AB8B-35EC4D9B5AED}"/>
              </a:ext>
            </a:extLst>
          </p:cNvPr>
          <p:cNvSpPr>
            <a:spLocks noGrp="1"/>
          </p:cNvSpPr>
          <p:nvPr>
            <p:ph sz="half" idx="1"/>
          </p:nvPr>
        </p:nvSpPr>
        <p:spPr>
          <a:xfrm>
            <a:off x="5120878" y="1178968"/>
            <a:ext cx="6269591" cy="2569556"/>
          </a:xfrm>
        </p:spPr>
        <p:txBody>
          <a:bodyPr vert="horz" lIns="91440" tIns="45720" rIns="91440" bIns="45720" rtlCol="0" anchor="t">
            <a:normAutofit/>
          </a:bodyPr>
          <a:lstStyle/>
          <a:p>
            <a:r>
              <a:rPr lang="en-US"/>
              <a:t>Autonomous chess board, with automatically moving pieces</a:t>
            </a:r>
          </a:p>
          <a:p>
            <a:r>
              <a:rPr lang="en-US"/>
              <a:t>Voice controlled – use a key phrase to activate the board</a:t>
            </a:r>
          </a:p>
          <a:p>
            <a:r>
              <a:rPr lang="en-US"/>
              <a:t>Uses magnets and an X and Y track to move the pieces</a:t>
            </a:r>
          </a:p>
          <a:p>
            <a:r>
              <a:rPr lang="en-US"/>
              <a:t>Allows two people to play a full game of chess</a:t>
            </a:r>
          </a:p>
        </p:txBody>
      </p:sp>
      <p:sp>
        <p:nvSpPr>
          <p:cNvPr id="4" name="Content Placeholder 3">
            <a:extLst>
              <a:ext uri="{FF2B5EF4-FFF2-40B4-BE49-F238E27FC236}">
                <a16:creationId xmlns:a16="http://schemas.microsoft.com/office/drawing/2014/main" id="{03EBF0B2-75F2-459D-A034-3C8C31CBEC1A}"/>
              </a:ext>
            </a:extLst>
          </p:cNvPr>
          <p:cNvSpPr>
            <a:spLocks noGrp="1"/>
          </p:cNvSpPr>
          <p:nvPr>
            <p:ph sz="half" idx="2"/>
          </p:nvPr>
        </p:nvSpPr>
        <p:spPr/>
        <p:txBody>
          <a:bodyPr vert="horz" lIns="91440" tIns="45720" rIns="91440" bIns="45720" rtlCol="0" anchor="t">
            <a:normAutofit/>
          </a:bodyPr>
          <a:lstStyle/>
          <a:p>
            <a:r>
              <a:rPr lang="en-US"/>
              <a:t>Perfect for people with limited mobility, chess players, Harry Potter fans!</a:t>
            </a:r>
          </a:p>
          <a:p>
            <a:r>
              <a:rPr lang="en-US"/>
              <a:t>Must be connected to Wi-Fi for command recognition</a:t>
            </a:r>
          </a:p>
          <a:p>
            <a:r>
              <a:rPr lang="en-US"/>
              <a:t>Must be connected to an outlet for power</a:t>
            </a:r>
          </a:p>
          <a:p>
            <a:endParaRPr lang="en-US"/>
          </a:p>
        </p:txBody>
      </p:sp>
      <p:pic>
        <p:nvPicPr>
          <p:cNvPr id="6" name="Picture 6" descr="A picture containing weapon, clipart&#10;&#10;Description generated with high confidence">
            <a:extLst>
              <a:ext uri="{FF2B5EF4-FFF2-40B4-BE49-F238E27FC236}">
                <a16:creationId xmlns:a16="http://schemas.microsoft.com/office/drawing/2014/main" id="{566F8B34-E5A2-4113-A0CC-9D79479CA454}"/>
              </a:ext>
            </a:extLst>
          </p:cNvPr>
          <p:cNvPicPr>
            <a:picLocks noChangeAspect="1"/>
          </p:cNvPicPr>
          <p:nvPr/>
        </p:nvPicPr>
        <p:blipFill>
          <a:blip r:embed="rId2"/>
          <a:stretch>
            <a:fillRect/>
          </a:stretch>
        </p:blipFill>
        <p:spPr>
          <a:xfrm>
            <a:off x="10888638" y="44355"/>
            <a:ext cx="1253320" cy="1264693"/>
          </a:xfrm>
          <a:prstGeom prst="rect">
            <a:avLst/>
          </a:prstGeom>
        </p:spPr>
      </p:pic>
    </p:spTree>
    <p:extLst>
      <p:ext uri="{BB962C8B-B14F-4D97-AF65-F5344CB8AC3E}">
        <p14:creationId xmlns:p14="http://schemas.microsoft.com/office/powerpoint/2010/main" val="426141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0B44-CEDA-460B-8B33-9E330FA8692A}"/>
              </a:ext>
            </a:extLst>
          </p:cNvPr>
          <p:cNvSpPr>
            <a:spLocks noGrp="1"/>
          </p:cNvSpPr>
          <p:nvPr>
            <p:ph type="title"/>
          </p:nvPr>
        </p:nvSpPr>
        <p:spPr/>
        <p:txBody>
          <a:bodyPr/>
          <a:lstStyle/>
          <a:p>
            <a:r>
              <a:rPr lang="en-CA" dirty="0"/>
              <a:t>Lil demo video</a:t>
            </a:r>
          </a:p>
        </p:txBody>
      </p:sp>
      <p:pic>
        <p:nvPicPr>
          <p:cNvPr id="4" name="video-1552356857">
            <a:hlinkClick r:id="" action="ppaction://media"/>
            <a:extLst>
              <a:ext uri="{FF2B5EF4-FFF2-40B4-BE49-F238E27FC236}">
                <a16:creationId xmlns:a16="http://schemas.microsoft.com/office/drawing/2014/main" id="{1CD8DB35-6F08-4129-BF02-B6EF7069EB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9701" b="17790"/>
          <a:stretch/>
        </p:blipFill>
        <p:spPr>
          <a:xfrm>
            <a:off x="6096000" y="353405"/>
            <a:ext cx="4583443" cy="5994763"/>
          </a:xfrm>
          <a:prstGeom prst="rect">
            <a:avLst/>
          </a:prstGeom>
        </p:spPr>
      </p:pic>
    </p:spTree>
    <p:extLst>
      <p:ext uri="{BB962C8B-B14F-4D97-AF65-F5344CB8AC3E}">
        <p14:creationId xmlns:p14="http://schemas.microsoft.com/office/powerpoint/2010/main" val="80753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3" name="Group 11">
            <a:extLst>
              <a:ext uri="{FF2B5EF4-FFF2-40B4-BE49-F238E27FC236}">
                <a16:creationId xmlns:a16="http://schemas.microsoft.com/office/drawing/2014/main" id="{D2C74113-453F-4432-8DB2-605029FF1A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A466AAA7-8D7F-4E42-B3CF-FAA0C3B81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6BAEB520-6E27-49D4-974F-B7F73039F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1215C1E6-7C49-4E2B-A190-8E03A1D99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D4AFC1BD-7AFA-4F58-B7C6-69896C1D6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19FC4CAF-8E84-4EA7-BC40-291C4065E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465E902E-FA4D-4522-902B-874CE56EA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EA22E271-6E18-46A1-BF4E-131F9ACE4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6588DEA0-277A-4D68-A78C-D0C1C5881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685B3061-6618-4266-9537-3DC20490C0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38058FAD-F0CB-4DB5-A213-9E114E5B9F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6F6D76EB-756B-46F7-A9BE-E21A7E55B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51B78C00-836D-45E8-B2DE-1E3D458EDB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A85B00CB-3141-4556-8E6E-03EA8EE01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24F875AF-C3A7-4833-A569-E91A0248D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419E437E-6D4F-4783-BC3B-58643A18F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4C766AE6-817A-4F9C-B5A0-8D4DAE4A2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A671B31-EE1A-4565-BC3B-8E134308E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D04BA46A-4775-4463-9FE6-56AAE115B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83CD4D33-22C8-449F-A6BD-74FA6537B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4">
              <a:extLst>
                <a:ext uri="{FF2B5EF4-FFF2-40B4-BE49-F238E27FC236}">
                  <a16:creationId xmlns:a16="http://schemas.microsoft.com/office/drawing/2014/main" id="{D895287C-9201-4853-8B97-143AC0AFE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5">
              <a:extLst>
                <a:ext uri="{FF2B5EF4-FFF2-40B4-BE49-F238E27FC236}">
                  <a16:creationId xmlns:a16="http://schemas.microsoft.com/office/drawing/2014/main" id="{00917837-9817-4742-A648-0403EFBCC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4" name="Group 34">
            <a:extLst>
              <a:ext uri="{FF2B5EF4-FFF2-40B4-BE49-F238E27FC236}">
                <a16:creationId xmlns:a16="http://schemas.microsoft.com/office/drawing/2014/main" id="{FB969373-C44C-4AF2-B48D-DF9BD6EA3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6" name="Rectangle 35">
              <a:extLst>
                <a:ext uri="{FF2B5EF4-FFF2-40B4-BE49-F238E27FC236}">
                  <a16:creationId xmlns:a16="http://schemas.microsoft.com/office/drawing/2014/main" id="{4B4D5C6A-9823-4F56-9ECB-A294AE62BD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Isosceles Triangle 22">
              <a:extLst>
                <a:ext uri="{FF2B5EF4-FFF2-40B4-BE49-F238E27FC236}">
                  <a16:creationId xmlns:a16="http://schemas.microsoft.com/office/drawing/2014/main" id="{DD301B3E-3575-4E8F-884E-B8D3AB85D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D0BE2943-7B8B-483F-9155-3C8FA13EA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85" name="Rectangle 39">
            <a:extLst>
              <a:ext uri="{FF2B5EF4-FFF2-40B4-BE49-F238E27FC236}">
                <a16:creationId xmlns:a16="http://schemas.microsoft.com/office/drawing/2014/main" id="{53DAFD9C-C4D1-4B1E-A40C-FF5DE21E1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41">
            <a:extLst>
              <a:ext uri="{FF2B5EF4-FFF2-40B4-BE49-F238E27FC236}">
                <a16:creationId xmlns:a16="http://schemas.microsoft.com/office/drawing/2014/main" id="{594E327F-96F9-4564-A39C-FE3FB7BED0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3" name="Freeform 5">
              <a:extLst>
                <a:ext uri="{FF2B5EF4-FFF2-40B4-BE49-F238E27FC236}">
                  <a16:creationId xmlns:a16="http://schemas.microsoft.com/office/drawing/2014/main" id="{44D5F739-20C2-456E-9CC4-5EFADBFDCC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6">
              <a:extLst>
                <a:ext uri="{FF2B5EF4-FFF2-40B4-BE49-F238E27FC236}">
                  <a16:creationId xmlns:a16="http://schemas.microsoft.com/office/drawing/2014/main" id="{BA50274C-E371-4D61-A861-E50E2F4C98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7">
              <a:extLst>
                <a:ext uri="{FF2B5EF4-FFF2-40B4-BE49-F238E27FC236}">
                  <a16:creationId xmlns:a16="http://schemas.microsoft.com/office/drawing/2014/main" id="{CE30FC27-0841-4831-A994-21360EFCA1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8">
              <a:extLst>
                <a:ext uri="{FF2B5EF4-FFF2-40B4-BE49-F238E27FC236}">
                  <a16:creationId xmlns:a16="http://schemas.microsoft.com/office/drawing/2014/main" id="{8498625C-A33B-4671-8384-A12E2702B7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9">
              <a:extLst>
                <a:ext uri="{FF2B5EF4-FFF2-40B4-BE49-F238E27FC236}">
                  <a16:creationId xmlns:a16="http://schemas.microsoft.com/office/drawing/2014/main" id="{CB46E856-0701-4B6B-AF2A-BF38B364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0">
              <a:extLst>
                <a:ext uri="{FF2B5EF4-FFF2-40B4-BE49-F238E27FC236}">
                  <a16:creationId xmlns:a16="http://schemas.microsoft.com/office/drawing/2014/main" id="{FD601870-0940-40A9-82AC-C80B4B5487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1">
              <a:extLst>
                <a:ext uri="{FF2B5EF4-FFF2-40B4-BE49-F238E27FC236}">
                  <a16:creationId xmlns:a16="http://schemas.microsoft.com/office/drawing/2014/main" id="{6CD07CCA-6DAB-4442-AED9-B46217258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2">
              <a:extLst>
                <a:ext uri="{FF2B5EF4-FFF2-40B4-BE49-F238E27FC236}">
                  <a16:creationId xmlns:a16="http://schemas.microsoft.com/office/drawing/2014/main" id="{2FF7A7CB-B120-4428-9AD8-E6D3C33025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3">
              <a:extLst>
                <a:ext uri="{FF2B5EF4-FFF2-40B4-BE49-F238E27FC236}">
                  <a16:creationId xmlns:a16="http://schemas.microsoft.com/office/drawing/2014/main" id="{A9DFBAA8-A67F-49C5-9E8F-17DAEE6CF1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4">
              <a:extLst>
                <a:ext uri="{FF2B5EF4-FFF2-40B4-BE49-F238E27FC236}">
                  <a16:creationId xmlns:a16="http://schemas.microsoft.com/office/drawing/2014/main" id="{2D1E01C8-5D2D-4BA4-B297-B8605A5DC0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5">
              <a:extLst>
                <a:ext uri="{FF2B5EF4-FFF2-40B4-BE49-F238E27FC236}">
                  <a16:creationId xmlns:a16="http://schemas.microsoft.com/office/drawing/2014/main" id="{55D3D712-AC81-4F8C-B555-3E1DBA37AD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9C45EEB1-F161-458E-A23A-493199EAD1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7">
              <a:extLst>
                <a:ext uri="{FF2B5EF4-FFF2-40B4-BE49-F238E27FC236}">
                  <a16:creationId xmlns:a16="http://schemas.microsoft.com/office/drawing/2014/main" id="{F27AFFF9-D63A-45D2-8162-587D73F6E6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8">
              <a:extLst>
                <a:ext uri="{FF2B5EF4-FFF2-40B4-BE49-F238E27FC236}">
                  <a16:creationId xmlns:a16="http://schemas.microsoft.com/office/drawing/2014/main" id="{F52661E2-E062-4D0B-ABC3-FA317B87AF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9">
              <a:extLst>
                <a:ext uri="{FF2B5EF4-FFF2-40B4-BE49-F238E27FC236}">
                  <a16:creationId xmlns:a16="http://schemas.microsoft.com/office/drawing/2014/main" id="{325BC42E-5A15-4549-A7E7-943BBD2DFF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0">
              <a:extLst>
                <a:ext uri="{FF2B5EF4-FFF2-40B4-BE49-F238E27FC236}">
                  <a16:creationId xmlns:a16="http://schemas.microsoft.com/office/drawing/2014/main" id="{72DFDDB4-14AA-4594-9254-49F7B637F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1">
              <a:extLst>
                <a:ext uri="{FF2B5EF4-FFF2-40B4-BE49-F238E27FC236}">
                  <a16:creationId xmlns:a16="http://schemas.microsoft.com/office/drawing/2014/main" id="{D065FE58-0770-4BE7-8CDF-080B15D512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2">
              <a:extLst>
                <a:ext uri="{FF2B5EF4-FFF2-40B4-BE49-F238E27FC236}">
                  <a16:creationId xmlns:a16="http://schemas.microsoft.com/office/drawing/2014/main" id="{00077BDD-3DA7-42F4-81CA-61A2044476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3">
              <a:extLst>
                <a:ext uri="{FF2B5EF4-FFF2-40B4-BE49-F238E27FC236}">
                  <a16:creationId xmlns:a16="http://schemas.microsoft.com/office/drawing/2014/main" id="{2185CF29-A8DD-43F7-954C-70A1F77334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4">
              <a:extLst>
                <a:ext uri="{FF2B5EF4-FFF2-40B4-BE49-F238E27FC236}">
                  <a16:creationId xmlns:a16="http://schemas.microsoft.com/office/drawing/2014/main" id="{732801C0-72A5-4822-9E00-52688B8B41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5">
              <a:extLst>
                <a:ext uri="{FF2B5EF4-FFF2-40B4-BE49-F238E27FC236}">
                  <a16:creationId xmlns:a16="http://schemas.microsoft.com/office/drawing/2014/main" id="{7CDA5909-9B94-4AB8-B896-78142930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64">
            <a:extLst>
              <a:ext uri="{FF2B5EF4-FFF2-40B4-BE49-F238E27FC236}">
                <a16:creationId xmlns:a16="http://schemas.microsoft.com/office/drawing/2014/main" id="{5F5165C1-59A9-4E68-AC42-A993BF3CBD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6" name="Rectangle 65">
              <a:extLst>
                <a:ext uri="{FF2B5EF4-FFF2-40B4-BE49-F238E27FC236}">
                  <a16:creationId xmlns:a16="http://schemas.microsoft.com/office/drawing/2014/main" id="{D3681409-4472-4A7B-AEFD-92A6187086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22">
              <a:extLst>
                <a:ext uri="{FF2B5EF4-FFF2-40B4-BE49-F238E27FC236}">
                  <a16:creationId xmlns:a16="http://schemas.microsoft.com/office/drawing/2014/main" id="{6389B4E8-F6BB-4CE1-BCCB-6BD1D16B6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C32EC54-54E8-4A6F-99DF-BBD22EDAD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67E82C0-5C44-4506-9E91-39B1938CE3B6}"/>
              </a:ext>
            </a:extLst>
          </p:cNvPr>
          <p:cNvSpPr>
            <a:spLocks noGrp="1"/>
          </p:cNvSpPr>
          <p:nvPr>
            <p:ph type="title"/>
          </p:nvPr>
        </p:nvSpPr>
        <p:spPr>
          <a:xfrm>
            <a:off x="888631" y="2358391"/>
            <a:ext cx="3498979" cy="2453676"/>
          </a:xfrm>
        </p:spPr>
        <p:txBody>
          <a:bodyPr vert="horz" lIns="228600" tIns="228600" rIns="228600" bIns="228600" rtlCol="0" anchor="ctr">
            <a:normAutofit/>
          </a:bodyPr>
          <a:lstStyle/>
          <a:p>
            <a:r>
              <a:rPr lang="en-US" sz="3700"/>
              <a:t>Implementation </a:t>
            </a:r>
          </a:p>
        </p:txBody>
      </p:sp>
      <p:sp>
        <p:nvSpPr>
          <p:cNvPr id="3" name="Content Placeholder 2">
            <a:extLst>
              <a:ext uri="{FF2B5EF4-FFF2-40B4-BE49-F238E27FC236}">
                <a16:creationId xmlns:a16="http://schemas.microsoft.com/office/drawing/2014/main" id="{AC4A29E7-6451-4021-AB8B-35EC4D9B5AED}"/>
              </a:ext>
            </a:extLst>
          </p:cNvPr>
          <p:cNvSpPr>
            <a:spLocks noGrp="1"/>
          </p:cNvSpPr>
          <p:nvPr>
            <p:ph sz="half" idx="1"/>
          </p:nvPr>
        </p:nvSpPr>
        <p:spPr>
          <a:xfrm>
            <a:off x="5167885" y="1098371"/>
            <a:ext cx="6281873" cy="1812876"/>
          </a:xfrm>
        </p:spPr>
        <p:txBody>
          <a:bodyPr vert="horz" lIns="91440" tIns="45720" rIns="91440" bIns="45720" rtlCol="0" anchor="ctr">
            <a:normAutofit/>
          </a:bodyPr>
          <a:lstStyle/>
          <a:p>
            <a:pPr marL="0">
              <a:lnSpc>
                <a:spcPct val="110000"/>
              </a:lnSpc>
            </a:pPr>
            <a:r>
              <a:rPr lang="en-US" sz="1400" dirty="0"/>
              <a:t>Components:</a:t>
            </a:r>
          </a:p>
          <a:p>
            <a:pPr>
              <a:lnSpc>
                <a:spcPct val="110000"/>
              </a:lnSpc>
            </a:pPr>
            <a:r>
              <a:rPr lang="en-US" sz="1400" dirty="0"/>
              <a:t>Master ~ Raspberry Pi 3</a:t>
            </a:r>
          </a:p>
          <a:p>
            <a:pPr>
              <a:lnSpc>
                <a:spcPct val="110000"/>
              </a:lnSpc>
            </a:pPr>
            <a:r>
              <a:rPr lang="en-US" sz="1400" dirty="0"/>
              <a:t>Slave ~ Arduino Uno</a:t>
            </a:r>
          </a:p>
          <a:p>
            <a:pPr>
              <a:lnSpc>
                <a:spcPct val="110000"/>
              </a:lnSpc>
            </a:pPr>
            <a:r>
              <a:rPr lang="en-US" sz="1400" dirty="0"/>
              <a:t>Mechanical Control ~ </a:t>
            </a:r>
            <a:r>
              <a:rPr lang="en-US" sz="1400" dirty="0" err="1"/>
              <a:t>Longruner</a:t>
            </a:r>
            <a:r>
              <a:rPr lang="en-US" sz="1400" dirty="0"/>
              <a:t> CNC Kit and Lego</a:t>
            </a:r>
          </a:p>
          <a:p>
            <a:pPr>
              <a:lnSpc>
                <a:spcPct val="110000"/>
              </a:lnSpc>
            </a:pPr>
            <a:r>
              <a:rPr lang="en-US" sz="1400" dirty="0"/>
              <a:t>Speech Recognition ~ Google Speech API and </a:t>
            </a:r>
            <a:r>
              <a:rPr lang="en-US" sz="1400" dirty="0" err="1"/>
              <a:t>Snowboy</a:t>
            </a:r>
            <a:endParaRPr lang="en-US" sz="1400" dirty="0"/>
          </a:p>
          <a:p>
            <a:pPr>
              <a:lnSpc>
                <a:spcPct val="110000"/>
              </a:lnSpc>
            </a:pPr>
            <a:endParaRPr lang="en-US" sz="1400" dirty="0"/>
          </a:p>
          <a:p>
            <a:pPr>
              <a:lnSpc>
                <a:spcPct val="110000"/>
              </a:lnSpc>
            </a:pPr>
            <a:endParaRPr lang="en-US" sz="1400" dirty="0"/>
          </a:p>
        </p:txBody>
      </p:sp>
      <p:pic>
        <p:nvPicPr>
          <p:cNvPr id="7" name="Picture 6" descr="https://scontent-yyz1-1.xx.fbcdn.net/v/t1.15752-9/s2048x2048/53820983_396740027559226_750379976871641088_n.jpg?_nc_cat=100&amp;_nc_ht=scontent-yyz1-1.xx&amp;oh=8cc5cb0b36a2b25c2beedcde3ce7cb70&amp;oe=5D1D9638">
            <a:extLst>
              <a:ext uri="{FF2B5EF4-FFF2-40B4-BE49-F238E27FC236}">
                <a16:creationId xmlns:a16="http://schemas.microsoft.com/office/drawing/2014/main" id="{A6677DA5-97EE-4F7C-80A7-B8E1906AD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2" r="2202" b="-2"/>
          <a:stretch/>
        </p:blipFill>
        <p:spPr bwMode="auto">
          <a:xfrm>
            <a:off x="5118184" y="3100159"/>
            <a:ext cx="3055418" cy="2957451"/>
          </a:xfrm>
          <a:prstGeom prst="roundRect">
            <a:avLst>
              <a:gd name="adj" fmla="val 3554"/>
            </a:avLst>
          </a:prstGeom>
          <a:noFill/>
          <a:ln w="9525">
            <a:solidFill>
              <a:schemeClr val="tx1">
                <a:alpha val="20000"/>
              </a:schemeClr>
            </a:solidFill>
          </a:ln>
          <a:extLst>
            <a:ext uri="{909E8E84-426E-40DD-AFC4-6F175D3DCCD1}">
              <a14:hiddenFill xmlns:a14="http://schemas.microsoft.com/office/drawing/2010/main">
                <a:solidFill>
                  <a:srgbClr val="FFFFFF"/>
                </a:solidFill>
              </a14:hiddenFill>
            </a:ext>
          </a:extLst>
        </p:spPr>
      </p:pic>
      <p:pic>
        <p:nvPicPr>
          <p:cNvPr id="4" name="Picture 4" descr="https://scontent-yyz1-1.xx.fbcdn.net/v/t1.15752-9/s2048x2048/55604881_2297270103645971_6293497011408732160_n.jpg?_nc_cat=104&amp;_nc_ht=scontent-yyz1-1.xx&amp;oh=cb76ad94e5b94afc49326d753ac1ca95&amp;oe=5D020E3A">
            <a:extLst>
              <a:ext uri="{FF2B5EF4-FFF2-40B4-BE49-F238E27FC236}">
                <a16:creationId xmlns:a16="http://schemas.microsoft.com/office/drawing/2014/main" id="{76FD9313-BFB0-4A6D-8A9B-DF192957EE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404" r="3" b="3"/>
          <a:stretch/>
        </p:blipFill>
        <p:spPr bwMode="auto">
          <a:xfrm>
            <a:off x="8335051" y="3100159"/>
            <a:ext cx="3055418" cy="2957451"/>
          </a:xfrm>
          <a:prstGeom prst="roundRect">
            <a:avLst>
              <a:gd name="adj" fmla="val 2726"/>
            </a:avLst>
          </a:prstGeom>
          <a:noFill/>
          <a:ln w="9525">
            <a:solidFill>
              <a:schemeClr val="tx1">
                <a:alpha val="20000"/>
              </a:schemeClr>
            </a:solidFill>
          </a:ln>
          <a:extLst>
            <a:ext uri="{909E8E84-426E-40DD-AFC4-6F175D3DCCD1}">
              <a14:hiddenFill xmlns:a14="http://schemas.microsoft.com/office/drawing/2010/main">
                <a:solidFill>
                  <a:srgbClr val="FFFFFF"/>
                </a:solidFill>
              </a14:hiddenFill>
            </a:ext>
          </a:extLst>
        </p:spPr>
      </p:pic>
      <p:pic>
        <p:nvPicPr>
          <p:cNvPr id="6" name="Picture 6" descr="A picture containing weapon, clipart&#10;&#10;Description generated with high confidence">
            <a:extLst>
              <a:ext uri="{FF2B5EF4-FFF2-40B4-BE49-F238E27FC236}">
                <a16:creationId xmlns:a16="http://schemas.microsoft.com/office/drawing/2014/main" id="{566F8B34-E5A2-4113-A0CC-9D79479CA454}"/>
              </a:ext>
            </a:extLst>
          </p:cNvPr>
          <p:cNvPicPr>
            <a:picLocks noChangeAspect="1"/>
          </p:cNvPicPr>
          <p:nvPr/>
        </p:nvPicPr>
        <p:blipFill>
          <a:blip r:embed="rId4"/>
          <a:stretch>
            <a:fillRect/>
          </a:stretch>
        </p:blipFill>
        <p:spPr>
          <a:xfrm>
            <a:off x="10888638" y="44355"/>
            <a:ext cx="1253320" cy="1264693"/>
          </a:xfrm>
          <a:prstGeom prst="rect">
            <a:avLst/>
          </a:prstGeom>
        </p:spPr>
      </p:pic>
    </p:spTree>
    <p:extLst>
      <p:ext uri="{BB962C8B-B14F-4D97-AF65-F5344CB8AC3E}">
        <p14:creationId xmlns:p14="http://schemas.microsoft.com/office/powerpoint/2010/main" val="2637056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9" name="Rectangle 38">
            <a:extLst>
              <a:ext uri="{FF2B5EF4-FFF2-40B4-BE49-F238E27FC236}">
                <a16:creationId xmlns:a16="http://schemas.microsoft.com/office/drawing/2014/main" id="{398E8958-A0BD-4366-8F61-3A496C51C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D445862C-E73D-4EFB-9DD5-8A5E3473E1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2" name="Freeform 5">
              <a:extLst>
                <a:ext uri="{FF2B5EF4-FFF2-40B4-BE49-F238E27FC236}">
                  <a16:creationId xmlns:a16="http://schemas.microsoft.com/office/drawing/2014/main" id="{D2676ED1-2492-46B6-88D6-C9ED257B7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58A42DCC-C6BA-4B68-9FC4-FEE653997B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F81ED05C-778D-41F3-9C0E-6DE1D668A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EE063861-F6FC-4CC1-A77E-5993E5E252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7E1DA2FC-6137-4EC4-B9F4-72264C39D4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0">
              <a:extLst>
                <a:ext uri="{FF2B5EF4-FFF2-40B4-BE49-F238E27FC236}">
                  <a16:creationId xmlns:a16="http://schemas.microsoft.com/office/drawing/2014/main" id="{BFE9E3A7-993F-401D-8B16-53BFC6FA2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1">
              <a:extLst>
                <a:ext uri="{FF2B5EF4-FFF2-40B4-BE49-F238E27FC236}">
                  <a16:creationId xmlns:a16="http://schemas.microsoft.com/office/drawing/2014/main" id="{23757125-5D70-4D7A-B223-2FFC51F5B3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03C4207E-9457-436F-B9A0-C3CAEBF816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64EE9697-E49F-4E62-8318-9E2DBC6E7C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4">
              <a:extLst>
                <a:ext uri="{FF2B5EF4-FFF2-40B4-BE49-F238E27FC236}">
                  <a16:creationId xmlns:a16="http://schemas.microsoft.com/office/drawing/2014/main" id="{0800120F-70F4-4696-BAFB-BBC0BC5764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8D1E1ADB-5BAA-49F4-BE24-044E941043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9D410413-BDE6-4A4E-930A-0ACBBF8CD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7">
              <a:extLst>
                <a:ext uri="{FF2B5EF4-FFF2-40B4-BE49-F238E27FC236}">
                  <a16:creationId xmlns:a16="http://schemas.microsoft.com/office/drawing/2014/main" id="{0EBF657D-5B37-4F84-8833-C569EAB904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8">
              <a:extLst>
                <a:ext uri="{FF2B5EF4-FFF2-40B4-BE49-F238E27FC236}">
                  <a16:creationId xmlns:a16="http://schemas.microsoft.com/office/drawing/2014/main" id="{A2DBF00E-BE35-44EC-A95B-8B2EE9233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9">
              <a:extLst>
                <a:ext uri="{FF2B5EF4-FFF2-40B4-BE49-F238E27FC236}">
                  <a16:creationId xmlns:a16="http://schemas.microsoft.com/office/drawing/2014/main" id="{BA2C8141-5135-467E-B940-D3836B16E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0">
              <a:extLst>
                <a:ext uri="{FF2B5EF4-FFF2-40B4-BE49-F238E27FC236}">
                  <a16:creationId xmlns:a16="http://schemas.microsoft.com/office/drawing/2014/main" id="{44991C1A-45E7-45C6-8816-BFEDFFCCB7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1">
              <a:extLst>
                <a:ext uri="{FF2B5EF4-FFF2-40B4-BE49-F238E27FC236}">
                  <a16:creationId xmlns:a16="http://schemas.microsoft.com/office/drawing/2014/main" id="{B88BEC13-903F-4318-B5AB-DC23ED2ED5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2">
              <a:extLst>
                <a:ext uri="{FF2B5EF4-FFF2-40B4-BE49-F238E27FC236}">
                  <a16:creationId xmlns:a16="http://schemas.microsoft.com/office/drawing/2014/main" id="{41E259CE-D2C5-4FBC-9FAE-5AB0BBD0E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3">
              <a:extLst>
                <a:ext uri="{FF2B5EF4-FFF2-40B4-BE49-F238E27FC236}">
                  <a16:creationId xmlns:a16="http://schemas.microsoft.com/office/drawing/2014/main" id="{495CB679-05D8-44D1-8218-C52552952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4">
              <a:extLst>
                <a:ext uri="{FF2B5EF4-FFF2-40B4-BE49-F238E27FC236}">
                  <a16:creationId xmlns:a16="http://schemas.microsoft.com/office/drawing/2014/main" id="{DFCC6878-2DB4-4497-B668-E75220A20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5">
              <a:extLst>
                <a:ext uri="{FF2B5EF4-FFF2-40B4-BE49-F238E27FC236}">
                  <a16:creationId xmlns:a16="http://schemas.microsoft.com/office/drawing/2014/main" id="{36254A6B-DCFA-42AD-906C-C43E2CAE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4" name="Rectangle 63">
            <a:extLst>
              <a:ext uri="{FF2B5EF4-FFF2-40B4-BE49-F238E27FC236}">
                <a16:creationId xmlns:a16="http://schemas.microsoft.com/office/drawing/2014/main" id="{1429180E-866D-447C-A170-484000E48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22">
            <a:extLst>
              <a:ext uri="{FF2B5EF4-FFF2-40B4-BE49-F238E27FC236}">
                <a16:creationId xmlns:a16="http://schemas.microsoft.com/office/drawing/2014/main" id="{FEE51AA4-287D-4CB8-8CD4-D6986106F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177ACA7-E71A-4888-9EBD-074801D88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E82C0-5C44-4506-9E91-39B1938CE3B6}"/>
              </a:ext>
            </a:extLst>
          </p:cNvPr>
          <p:cNvSpPr>
            <a:spLocks noGrp="1"/>
          </p:cNvSpPr>
          <p:nvPr>
            <p:ph type="title"/>
          </p:nvPr>
        </p:nvSpPr>
        <p:spPr>
          <a:xfrm>
            <a:off x="802091" y="784207"/>
            <a:ext cx="5767566" cy="1072378"/>
          </a:xfrm>
        </p:spPr>
        <p:txBody>
          <a:bodyPr vert="horz" lIns="228600" tIns="228600" rIns="228600" bIns="228600" rtlCol="0" anchor="ctr">
            <a:normAutofit/>
          </a:bodyPr>
          <a:lstStyle/>
          <a:p>
            <a:r>
              <a:rPr lang="en-US" sz="3600"/>
              <a:t>Interactions</a:t>
            </a:r>
          </a:p>
        </p:txBody>
      </p:sp>
      <p:sp>
        <p:nvSpPr>
          <p:cNvPr id="3" name="Content Placeholder 2">
            <a:extLst>
              <a:ext uri="{FF2B5EF4-FFF2-40B4-BE49-F238E27FC236}">
                <a16:creationId xmlns:a16="http://schemas.microsoft.com/office/drawing/2014/main" id="{AC4A29E7-6451-4021-AB8B-35EC4D9B5AED}"/>
              </a:ext>
            </a:extLst>
          </p:cNvPr>
          <p:cNvSpPr>
            <a:spLocks noGrp="1"/>
          </p:cNvSpPr>
          <p:nvPr>
            <p:ph sz="half" idx="1"/>
          </p:nvPr>
        </p:nvSpPr>
        <p:spPr>
          <a:xfrm>
            <a:off x="714952" y="2242899"/>
            <a:ext cx="5768442" cy="2683606"/>
          </a:xfrm>
        </p:spPr>
        <p:txBody>
          <a:bodyPr vert="horz" lIns="91440" tIns="45720" rIns="91440" bIns="45720" rtlCol="0" anchor="ctr">
            <a:noAutofit/>
          </a:bodyPr>
          <a:lstStyle/>
          <a:p>
            <a:pPr>
              <a:lnSpc>
                <a:spcPct val="110000"/>
              </a:lnSpc>
            </a:pPr>
            <a:r>
              <a:rPr lang="en-US" sz="1200">
                <a:solidFill>
                  <a:srgbClr val="FFFFFE"/>
                </a:solidFill>
              </a:rPr>
              <a:t>User centered design and performance: </a:t>
            </a:r>
          </a:p>
          <a:p>
            <a:pPr lvl="1">
              <a:lnSpc>
                <a:spcPct val="110000"/>
              </a:lnSpc>
            </a:pPr>
            <a:r>
              <a:rPr lang="en-US" sz="1200">
                <a:solidFill>
                  <a:srgbClr val="FFFFFE"/>
                </a:solidFill>
              </a:rPr>
              <a:t>Determined that we should make sure that the user hands a hands free chess game.</a:t>
            </a:r>
          </a:p>
          <a:p>
            <a:pPr lvl="1">
              <a:lnSpc>
                <a:spcPct val="110000"/>
              </a:lnSpc>
            </a:pPr>
            <a:r>
              <a:rPr lang="en-US" sz="1200">
                <a:solidFill>
                  <a:srgbClr val="FFFFFE"/>
                </a:solidFill>
              </a:rPr>
              <a:t>Limit the amount of bugs or need to re-submit correct inputs. </a:t>
            </a:r>
          </a:p>
          <a:p>
            <a:pPr>
              <a:lnSpc>
                <a:spcPct val="110000"/>
              </a:lnSpc>
            </a:pPr>
            <a:r>
              <a:rPr lang="en-US" sz="1200">
                <a:solidFill>
                  <a:srgbClr val="FFFFFE"/>
                </a:solidFill>
              </a:rPr>
              <a:t>Design constraints: </a:t>
            </a:r>
          </a:p>
          <a:p>
            <a:pPr lvl="1">
              <a:lnSpc>
                <a:spcPct val="110000"/>
              </a:lnSpc>
            </a:pPr>
            <a:r>
              <a:rPr lang="en-US" sz="1200">
                <a:solidFill>
                  <a:srgbClr val="FFFFFE"/>
                </a:solidFill>
              </a:rPr>
              <a:t>Budget of $250, spent $140. </a:t>
            </a:r>
          </a:p>
          <a:p>
            <a:pPr lvl="1">
              <a:lnSpc>
                <a:spcPct val="110000"/>
              </a:lnSpc>
            </a:pPr>
            <a:r>
              <a:rPr lang="en-US" sz="1200">
                <a:solidFill>
                  <a:srgbClr val="FFFFFE"/>
                </a:solidFill>
              </a:rPr>
              <a:t>Integrating the Arduino/CNC 3D printer kits to the raspberry pi chess game logic.</a:t>
            </a:r>
          </a:p>
          <a:p>
            <a:pPr lvl="1">
              <a:lnSpc>
                <a:spcPct val="110000"/>
              </a:lnSpc>
            </a:pPr>
            <a:r>
              <a:rPr lang="en-US" sz="1200">
                <a:solidFill>
                  <a:srgbClr val="FFFFFE"/>
                </a:solidFill>
              </a:rPr>
              <a:t>Organizing our workload based off of class deliverables. </a:t>
            </a:r>
          </a:p>
          <a:p>
            <a:pPr>
              <a:lnSpc>
                <a:spcPct val="110000"/>
              </a:lnSpc>
            </a:pPr>
            <a:r>
              <a:rPr lang="en-US" sz="1200">
                <a:solidFill>
                  <a:srgbClr val="FFFFFE"/>
                </a:solidFill>
              </a:rPr>
              <a:t>Principles:</a:t>
            </a:r>
          </a:p>
          <a:p>
            <a:pPr lvl="1">
              <a:lnSpc>
                <a:spcPct val="110000"/>
              </a:lnSpc>
            </a:pPr>
            <a:r>
              <a:rPr lang="en-US" sz="1200">
                <a:solidFill>
                  <a:srgbClr val="FFFFFE"/>
                </a:solidFill>
              </a:rPr>
              <a:t>Goals: The user will want to move a chess piece from point A to B.</a:t>
            </a:r>
          </a:p>
          <a:p>
            <a:pPr lvl="1">
              <a:lnSpc>
                <a:spcPct val="110000"/>
              </a:lnSpc>
            </a:pPr>
            <a:r>
              <a:rPr lang="en-US" sz="1200">
                <a:solidFill>
                  <a:srgbClr val="FFFFFE"/>
                </a:solidFill>
              </a:rPr>
              <a:t>Methods/Rules: Give an input on the chess board through a voice command. To start the command, say the keyword "wizard chess", followed by the piece you wish to move and where you wish to move it. This is represented by the numerical and radio alphabet symbols.  </a:t>
            </a:r>
          </a:p>
        </p:txBody>
      </p:sp>
      <p:sp>
        <p:nvSpPr>
          <p:cNvPr id="70" name="Rectangle 69">
            <a:extLst>
              <a:ext uri="{FF2B5EF4-FFF2-40B4-BE49-F238E27FC236}">
                <a16:creationId xmlns:a16="http://schemas.microsoft.com/office/drawing/2014/main" id="{B2DF6337-9683-4A06-B3D5-CB22C7F4F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862" y="-6706"/>
            <a:ext cx="4642138"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a:extLst>
              <a:ext uri="{FF2B5EF4-FFF2-40B4-BE49-F238E27FC236}">
                <a16:creationId xmlns:a16="http://schemas.microsoft.com/office/drawing/2014/main" id="{06032D26-F8E8-46E3-9919-08EDDEF615DF}"/>
              </a:ext>
            </a:extLst>
          </p:cNvPr>
          <p:cNvPicPr>
            <a:picLocks noChangeAspect="1"/>
          </p:cNvPicPr>
          <p:nvPr/>
        </p:nvPicPr>
        <p:blipFill>
          <a:blip r:embed="rId3"/>
          <a:stretch>
            <a:fillRect/>
          </a:stretch>
        </p:blipFill>
        <p:spPr>
          <a:xfrm rot="5400000">
            <a:off x="7239580" y="1426082"/>
            <a:ext cx="5264688" cy="3948516"/>
          </a:xfrm>
          <a:prstGeom prst="rect">
            <a:avLst/>
          </a:prstGeom>
        </p:spPr>
      </p:pic>
      <p:pic>
        <p:nvPicPr>
          <p:cNvPr id="6" name="Picture 6" descr="A picture containing weapon, clipart&#10;&#10;Description generated with high confidence">
            <a:extLst>
              <a:ext uri="{FF2B5EF4-FFF2-40B4-BE49-F238E27FC236}">
                <a16:creationId xmlns:a16="http://schemas.microsoft.com/office/drawing/2014/main" id="{566F8B34-E5A2-4113-A0CC-9D79479CA454}"/>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7818" b="91694" l="7492" r="95603">
                        <a14:foregroundMark x1="57655" y1="20521" x2="57655" y2="20521"/>
                        <a14:foregroundMark x1="57166" y1="18974" x2="33388" y2="32573"/>
                        <a14:foregroundMark x1="38111" y1="38925" x2="49756" y2="27850"/>
                        <a14:foregroundMark x1="92020" y1="37296" x2="95765" y2="47801"/>
                        <a14:foregroundMark x1="42345" y1="9528" x2="40798" y2="7980"/>
                        <a14:foregroundMark x1="13844" y1="34691" x2="8550" y2="50407"/>
                        <a14:foregroundMark x1="39169" y1="89169" x2="20684" y2="90717"/>
                        <a14:foregroundMark x1="79397" y1="88681" x2="64007" y2="91775"/>
                        <a14:foregroundMark x1="55537" y1="49919" x2="61401" y2="53013"/>
                        <a14:foregroundMark x1="10098" y1="45195" x2="7492" y2="56189"/>
                      </a14:backgroundRemoval>
                    </a14:imgEffect>
                  </a14:imgLayer>
                </a14:imgProps>
              </a:ext>
            </a:extLst>
          </a:blip>
          <a:stretch>
            <a:fillRect/>
          </a:stretch>
        </p:blipFill>
        <p:spPr>
          <a:xfrm>
            <a:off x="10874473" y="109016"/>
            <a:ext cx="1253320" cy="1264693"/>
          </a:xfrm>
          <a:prstGeom prst="rect">
            <a:avLst/>
          </a:prstGeom>
          <a:noFill/>
          <a:ln>
            <a:noFill/>
          </a:ln>
        </p:spPr>
      </p:pic>
    </p:spTree>
    <p:extLst>
      <p:ext uri="{BB962C8B-B14F-4D97-AF65-F5344CB8AC3E}">
        <p14:creationId xmlns:p14="http://schemas.microsoft.com/office/powerpoint/2010/main" val="3996688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6E936-1D0F-4480-B1EA-EE3CE131A4ED}"/>
              </a:ext>
            </a:extLst>
          </p:cNvPr>
          <p:cNvSpPr>
            <a:spLocks noGrp="1"/>
          </p:cNvSpPr>
          <p:nvPr>
            <p:ph type="title"/>
          </p:nvPr>
        </p:nvSpPr>
        <p:spPr/>
        <p:txBody>
          <a:bodyPr/>
          <a:lstStyle/>
          <a:p>
            <a:r>
              <a:rPr lang="en-US">
                <a:cs typeface="Calibri Light"/>
              </a:rPr>
              <a:t>User Study</a:t>
            </a:r>
            <a:endParaRPr lang="en-US"/>
          </a:p>
        </p:txBody>
      </p:sp>
      <p:sp>
        <p:nvSpPr>
          <p:cNvPr id="3" name="Content Placeholder 2">
            <a:extLst>
              <a:ext uri="{FF2B5EF4-FFF2-40B4-BE49-F238E27FC236}">
                <a16:creationId xmlns:a16="http://schemas.microsoft.com/office/drawing/2014/main" id="{66A21235-5928-4832-A367-E04572A27523}"/>
              </a:ext>
            </a:extLst>
          </p:cNvPr>
          <p:cNvSpPr>
            <a:spLocks noGrp="1"/>
          </p:cNvSpPr>
          <p:nvPr>
            <p:ph idx="1"/>
          </p:nvPr>
        </p:nvSpPr>
        <p:spPr>
          <a:xfrm>
            <a:off x="4755669" y="243904"/>
            <a:ext cx="5958427" cy="4212042"/>
          </a:xfrm>
        </p:spPr>
        <p:txBody>
          <a:bodyPr/>
          <a:lstStyle/>
          <a:p>
            <a:r>
              <a:rPr lang="en-US"/>
              <a:t>All our users knew how to play chess before being introduced to the prototype. </a:t>
            </a:r>
          </a:p>
          <a:p>
            <a:r>
              <a:rPr lang="en-US"/>
              <a:t>We forbid all users to move when playing to make sure the game could be played only using their voice</a:t>
            </a:r>
          </a:p>
          <a:p>
            <a:r>
              <a:rPr lang="en-US"/>
              <a:t>They ran into some issues when trying to give coordinates for pieces.</a:t>
            </a:r>
          </a:p>
        </p:txBody>
      </p:sp>
      <p:pic>
        <p:nvPicPr>
          <p:cNvPr id="5" name="Picture 6" descr="A picture containing weapon, clipart&#10;&#10;Description generated with high confidence">
            <a:extLst>
              <a:ext uri="{FF2B5EF4-FFF2-40B4-BE49-F238E27FC236}">
                <a16:creationId xmlns:a16="http://schemas.microsoft.com/office/drawing/2014/main" id="{DBC37BEC-477D-4AD2-96DA-5C2C650F314B}"/>
              </a:ext>
            </a:extLst>
          </p:cNvPr>
          <p:cNvPicPr>
            <a:picLocks noChangeAspect="1"/>
          </p:cNvPicPr>
          <p:nvPr/>
        </p:nvPicPr>
        <p:blipFill>
          <a:blip r:embed="rId2"/>
          <a:stretch>
            <a:fillRect/>
          </a:stretch>
        </p:blipFill>
        <p:spPr>
          <a:xfrm>
            <a:off x="10888638" y="44355"/>
            <a:ext cx="1253320" cy="1264693"/>
          </a:xfrm>
          <a:prstGeom prst="rect">
            <a:avLst/>
          </a:prstGeom>
        </p:spPr>
      </p:pic>
      <p:grpSp>
        <p:nvGrpSpPr>
          <p:cNvPr id="15" name="Group 14">
            <a:extLst>
              <a:ext uri="{FF2B5EF4-FFF2-40B4-BE49-F238E27FC236}">
                <a16:creationId xmlns:a16="http://schemas.microsoft.com/office/drawing/2014/main" id="{E7CEF306-1F75-4672-B9C5-99B32D2909D9}"/>
              </a:ext>
            </a:extLst>
          </p:cNvPr>
          <p:cNvGrpSpPr/>
          <p:nvPr/>
        </p:nvGrpSpPr>
        <p:grpSpPr>
          <a:xfrm>
            <a:off x="8509379" y="3578146"/>
            <a:ext cx="3241963" cy="2319194"/>
            <a:chOff x="8417939" y="4149430"/>
            <a:chExt cx="3241963" cy="2319194"/>
          </a:xfrm>
        </p:grpSpPr>
        <p:grpSp>
          <p:nvGrpSpPr>
            <p:cNvPr id="11" name="Group 10">
              <a:extLst>
                <a:ext uri="{FF2B5EF4-FFF2-40B4-BE49-F238E27FC236}">
                  <a16:creationId xmlns:a16="http://schemas.microsoft.com/office/drawing/2014/main" id="{7BA4A1C8-0A98-4FCA-9E66-0CD5DC1355BF}"/>
                </a:ext>
              </a:extLst>
            </p:cNvPr>
            <p:cNvGrpSpPr/>
            <p:nvPr/>
          </p:nvGrpSpPr>
          <p:grpSpPr>
            <a:xfrm>
              <a:off x="9135687" y="4149430"/>
              <a:ext cx="1583841" cy="1583841"/>
              <a:chOff x="8266165" y="1228348"/>
              <a:chExt cx="1824356" cy="1824356"/>
            </a:xfrm>
            <a:solidFill>
              <a:schemeClr val="bg1"/>
            </a:solidFill>
          </p:grpSpPr>
          <p:sp>
            <p:nvSpPr>
              <p:cNvPr id="10" name="Oval 9">
                <a:extLst>
                  <a:ext uri="{FF2B5EF4-FFF2-40B4-BE49-F238E27FC236}">
                    <a16:creationId xmlns:a16="http://schemas.microsoft.com/office/drawing/2014/main" id="{AF9521A7-0F70-4BF3-86E1-206517447AAF}"/>
                  </a:ext>
                </a:extLst>
              </p:cNvPr>
              <p:cNvSpPr/>
              <p:nvPr/>
            </p:nvSpPr>
            <p:spPr>
              <a:xfrm>
                <a:off x="8266165" y="1228348"/>
                <a:ext cx="1824356" cy="1824356"/>
              </a:xfrm>
              <a:prstGeom prst="ellipse">
                <a:avLst/>
              </a:prstGeom>
              <a:grpFill/>
              <a:ln w="38100">
                <a:solidFill>
                  <a:srgbClr val="F81B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descr="A person in a blue shirt&#10;&#10;Description automatically generated">
                <a:extLst>
                  <a:ext uri="{FF2B5EF4-FFF2-40B4-BE49-F238E27FC236}">
                    <a16:creationId xmlns:a16="http://schemas.microsoft.com/office/drawing/2014/main" id="{6932F56D-CBF5-4FE7-9AF9-08B280CEDC17}"/>
                  </a:ext>
                </a:extLst>
              </p:cNvPr>
              <p:cNvPicPr>
                <a:picLocks noChangeAspect="1"/>
              </p:cNvPicPr>
              <p:nvPr/>
            </p:nvPicPr>
            <p:blipFill rotWithShape="1">
              <a:blip r:embed="rId3"/>
              <a:srcRect l="10184" t="19056" r="13030" b="23370"/>
              <a:stretch/>
            </p:blipFill>
            <p:spPr>
              <a:xfrm>
                <a:off x="8342109" y="1304292"/>
                <a:ext cx="1672469" cy="1672469"/>
              </a:xfrm>
              <a:prstGeom prst="ellipse">
                <a:avLst/>
              </a:prstGeom>
              <a:grpFill/>
            </p:spPr>
          </p:pic>
        </p:grpSp>
        <p:sp>
          <p:nvSpPr>
            <p:cNvPr id="12" name="Rectangle: Rounded Corners 11">
              <a:extLst>
                <a:ext uri="{FF2B5EF4-FFF2-40B4-BE49-F238E27FC236}">
                  <a16:creationId xmlns:a16="http://schemas.microsoft.com/office/drawing/2014/main" id="{EF0B0ADC-A59C-4D8D-A679-D8368ECADACD}"/>
                </a:ext>
              </a:extLst>
            </p:cNvPr>
            <p:cNvSpPr/>
            <p:nvPr/>
          </p:nvSpPr>
          <p:spPr>
            <a:xfrm>
              <a:off x="8417939" y="5795294"/>
              <a:ext cx="3241963" cy="673330"/>
            </a:xfrm>
            <a:prstGeom prst="roundRect">
              <a:avLst/>
            </a:prstGeom>
            <a:ln w="762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Cooper </a:t>
              </a:r>
              <a:r>
                <a:rPr lang="en-CA" err="1"/>
                <a:t>Harasyn</a:t>
              </a:r>
              <a:r>
                <a:rPr lang="en-CA"/>
                <a:t>, one of our users</a:t>
              </a:r>
            </a:p>
          </p:txBody>
        </p:sp>
      </p:grpSp>
      <p:sp>
        <p:nvSpPr>
          <p:cNvPr id="14" name="Content Placeholder 2">
            <a:extLst>
              <a:ext uri="{FF2B5EF4-FFF2-40B4-BE49-F238E27FC236}">
                <a16:creationId xmlns:a16="http://schemas.microsoft.com/office/drawing/2014/main" id="{0FAE0E0D-610B-497A-A5B9-B9879F0A01E4}"/>
              </a:ext>
            </a:extLst>
          </p:cNvPr>
          <p:cNvSpPr txBox="1">
            <a:spLocks/>
          </p:cNvSpPr>
          <p:nvPr/>
        </p:nvSpPr>
        <p:spPr>
          <a:xfrm>
            <a:off x="4761101" y="2468880"/>
            <a:ext cx="3648168" cy="4317076"/>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a:t>Some would repeat the command to as they thought the chess board did not understand, although it did and was slow to process</a:t>
            </a:r>
          </a:p>
        </p:txBody>
      </p:sp>
    </p:spTree>
    <p:extLst>
      <p:ext uri="{BB962C8B-B14F-4D97-AF65-F5344CB8AC3E}">
        <p14:creationId xmlns:p14="http://schemas.microsoft.com/office/powerpoint/2010/main" val="2622191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D608F6C-FA0F-4C53-96DA-E3D7DA466AB2}"/>
              </a:ext>
            </a:extLst>
          </p:cNvPr>
          <p:cNvSpPr>
            <a:spLocks noGrp="1"/>
          </p:cNvSpPr>
          <p:nvPr>
            <p:ph type="title"/>
          </p:nvPr>
        </p:nvSpPr>
        <p:spPr>
          <a:xfrm>
            <a:off x="1759287" y="798881"/>
            <a:ext cx="8673427" cy="1048945"/>
          </a:xfrm>
        </p:spPr>
        <p:txBody>
          <a:bodyPr>
            <a:normAutofit/>
          </a:bodyPr>
          <a:lstStyle/>
          <a:p>
            <a:r>
              <a:rPr lang="en-US" dirty="0">
                <a:solidFill>
                  <a:schemeClr val="tx1"/>
                </a:solidFill>
                <a:cs typeface="Calibri Light"/>
              </a:rPr>
              <a:t>Future Goals </a:t>
            </a:r>
            <a:endParaRPr lang="en-US" dirty="0">
              <a:solidFill>
                <a:schemeClr val="tx1"/>
              </a:solidFill>
            </a:endParaRPr>
          </a:p>
        </p:txBody>
      </p:sp>
      <p:pic>
        <p:nvPicPr>
          <p:cNvPr id="5" name="Picture 6" descr="A picture containing weapon, clipart&#10;&#10;Description generated with high confidence">
            <a:extLst>
              <a:ext uri="{FF2B5EF4-FFF2-40B4-BE49-F238E27FC236}">
                <a16:creationId xmlns:a16="http://schemas.microsoft.com/office/drawing/2014/main" id="{D7F6B3CA-FD5C-4968-8A1A-55B4B16041F4}"/>
              </a:ext>
            </a:extLst>
          </p:cNvPr>
          <p:cNvPicPr>
            <a:picLocks noChangeAspect="1"/>
          </p:cNvPicPr>
          <p:nvPr/>
        </p:nvPicPr>
        <p:blipFill>
          <a:blip r:embed="rId2"/>
          <a:stretch>
            <a:fillRect/>
          </a:stretch>
        </p:blipFill>
        <p:spPr>
          <a:xfrm>
            <a:off x="10888638" y="44355"/>
            <a:ext cx="1253320" cy="1264693"/>
          </a:xfrm>
          <a:prstGeom prst="rect">
            <a:avLst/>
          </a:prstGeom>
        </p:spPr>
      </p:pic>
      <p:graphicFrame>
        <p:nvGraphicFramePr>
          <p:cNvPr id="7" name="Content Placeholder 2">
            <a:extLst>
              <a:ext uri="{FF2B5EF4-FFF2-40B4-BE49-F238E27FC236}">
                <a16:creationId xmlns:a16="http://schemas.microsoft.com/office/drawing/2014/main" id="{F9124295-8E10-4CE6-A55C-EF75F7194FA4}"/>
              </a:ext>
            </a:extLst>
          </p:cNvPr>
          <p:cNvGraphicFramePr>
            <a:graphicFrameLocks noGrp="1"/>
          </p:cNvGraphicFramePr>
          <p:nvPr>
            <p:ph idx="1"/>
            <p:extLst>
              <p:ext uri="{D42A27DB-BD31-4B8C-83A1-F6EECF244321}">
                <p14:modId xmlns:p14="http://schemas.microsoft.com/office/powerpoint/2010/main" val="3989819593"/>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3393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E145-35DC-4D5A-8964-93E8EF118008}"/>
              </a:ext>
            </a:extLst>
          </p:cNvPr>
          <p:cNvSpPr>
            <a:spLocks noGrp="1"/>
          </p:cNvSpPr>
          <p:nvPr>
            <p:ph type="title"/>
          </p:nvPr>
        </p:nvSpPr>
        <p:spPr/>
        <p:txBody>
          <a:bodyPr/>
          <a:lstStyle/>
          <a:p>
            <a:r>
              <a:rPr lang="en-US">
                <a:cs typeface="Calibri Light"/>
              </a:rPr>
              <a:t>Aesthetics</a:t>
            </a:r>
            <a:endParaRPr lang="en-US"/>
          </a:p>
        </p:txBody>
      </p:sp>
      <p:pic>
        <p:nvPicPr>
          <p:cNvPr id="11" name="Picture 11">
            <a:extLst>
              <a:ext uri="{FF2B5EF4-FFF2-40B4-BE49-F238E27FC236}">
                <a16:creationId xmlns:a16="http://schemas.microsoft.com/office/drawing/2014/main" id="{846BF70D-6210-47F4-A92F-229AF81FBA3D}"/>
              </a:ext>
            </a:extLst>
          </p:cNvPr>
          <p:cNvPicPr>
            <a:picLocks noChangeAspect="1"/>
          </p:cNvPicPr>
          <p:nvPr/>
        </p:nvPicPr>
        <p:blipFill>
          <a:blip r:embed="rId2"/>
          <a:stretch>
            <a:fillRect/>
          </a:stretch>
        </p:blipFill>
        <p:spPr>
          <a:xfrm>
            <a:off x="8704997" y="2174893"/>
            <a:ext cx="2959289" cy="2997257"/>
          </a:xfrm>
          <a:prstGeom prst="rect">
            <a:avLst/>
          </a:prstGeom>
        </p:spPr>
      </p:pic>
      <p:pic>
        <p:nvPicPr>
          <p:cNvPr id="13" name="Picture 13" descr="A close up of a logo&#10;&#10;Description generated with very high confidence">
            <a:extLst>
              <a:ext uri="{FF2B5EF4-FFF2-40B4-BE49-F238E27FC236}">
                <a16:creationId xmlns:a16="http://schemas.microsoft.com/office/drawing/2014/main" id="{B8385659-CF6D-4E0A-9FFE-32B369544339}"/>
              </a:ext>
            </a:extLst>
          </p:cNvPr>
          <p:cNvPicPr>
            <a:picLocks noChangeAspect="1"/>
          </p:cNvPicPr>
          <p:nvPr/>
        </p:nvPicPr>
        <p:blipFill>
          <a:blip r:embed="rId3"/>
          <a:stretch>
            <a:fillRect/>
          </a:stretch>
        </p:blipFill>
        <p:spPr>
          <a:xfrm>
            <a:off x="5656998" y="1058210"/>
            <a:ext cx="5518243" cy="1159044"/>
          </a:xfrm>
          <a:prstGeom prst="rect">
            <a:avLst/>
          </a:prstGeom>
        </p:spPr>
      </p:pic>
      <p:pic>
        <p:nvPicPr>
          <p:cNvPr id="15" name="Picture 15" descr="A circuit board&#10;&#10;Description generated with high confidence">
            <a:extLst>
              <a:ext uri="{FF2B5EF4-FFF2-40B4-BE49-F238E27FC236}">
                <a16:creationId xmlns:a16="http://schemas.microsoft.com/office/drawing/2014/main" id="{E5E57D49-1A38-4C6C-9A5B-D8D5EB57F135}"/>
              </a:ext>
            </a:extLst>
          </p:cNvPr>
          <p:cNvPicPr>
            <a:picLocks noChangeAspect="1"/>
          </p:cNvPicPr>
          <p:nvPr/>
        </p:nvPicPr>
        <p:blipFill>
          <a:blip r:embed="rId4"/>
          <a:stretch>
            <a:fillRect/>
          </a:stretch>
        </p:blipFill>
        <p:spPr>
          <a:xfrm>
            <a:off x="5820201" y="2339669"/>
            <a:ext cx="2325806" cy="3275179"/>
          </a:xfrm>
          <a:prstGeom prst="rect">
            <a:avLst/>
          </a:prstGeom>
        </p:spPr>
      </p:pic>
      <p:pic>
        <p:nvPicPr>
          <p:cNvPr id="18" name="Picture 6" descr="A picture containing weapon, clipart&#10;&#10;Description generated with high confidence">
            <a:extLst>
              <a:ext uri="{FF2B5EF4-FFF2-40B4-BE49-F238E27FC236}">
                <a16:creationId xmlns:a16="http://schemas.microsoft.com/office/drawing/2014/main" id="{D3049BF0-8A14-46C7-AB82-D5F6DB857FA3}"/>
              </a:ext>
            </a:extLst>
          </p:cNvPr>
          <p:cNvPicPr>
            <a:picLocks noChangeAspect="1"/>
          </p:cNvPicPr>
          <p:nvPr/>
        </p:nvPicPr>
        <p:blipFill>
          <a:blip r:embed="rId5"/>
          <a:stretch>
            <a:fillRect/>
          </a:stretch>
        </p:blipFill>
        <p:spPr>
          <a:xfrm>
            <a:off x="10888638" y="44355"/>
            <a:ext cx="1253320" cy="1264693"/>
          </a:xfrm>
          <a:prstGeom prst="rect">
            <a:avLst/>
          </a:prstGeom>
        </p:spPr>
      </p:pic>
    </p:spTree>
    <p:extLst>
      <p:ext uri="{BB962C8B-B14F-4D97-AF65-F5344CB8AC3E}">
        <p14:creationId xmlns:p14="http://schemas.microsoft.com/office/powerpoint/2010/main" val="1628608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CB49-AAD6-4EDA-9593-3CFB05A35815}"/>
              </a:ext>
            </a:extLst>
          </p:cNvPr>
          <p:cNvSpPr>
            <a:spLocks noGrp="1"/>
          </p:cNvSpPr>
          <p:nvPr>
            <p:ph type="title"/>
          </p:nvPr>
        </p:nvSpPr>
        <p:spPr/>
        <p:txBody>
          <a:bodyPr/>
          <a:lstStyle/>
          <a:p>
            <a:r>
              <a:rPr lang="en-US">
                <a:cs typeface="Calibri Light"/>
              </a:rPr>
              <a:t>Audio Output</a:t>
            </a:r>
            <a:endParaRPr lang="en-US"/>
          </a:p>
        </p:txBody>
      </p:sp>
      <p:sp>
        <p:nvSpPr>
          <p:cNvPr id="3" name="Content Placeholder 2">
            <a:extLst>
              <a:ext uri="{FF2B5EF4-FFF2-40B4-BE49-F238E27FC236}">
                <a16:creationId xmlns:a16="http://schemas.microsoft.com/office/drawing/2014/main" id="{FA9FDFD8-06B0-493E-9328-3CB6595C6FB3}"/>
              </a:ext>
            </a:extLst>
          </p:cNvPr>
          <p:cNvSpPr>
            <a:spLocks noGrp="1"/>
          </p:cNvSpPr>
          <p:nvPr>
            <p:ph idx="1"/>
          </p:nvPr>
        </p:nvSpPr>
        <p:spPr>
          <a:xfrm>
            <a:off x="5118447" y="803186"/>
            <a:ext cx="6281873" cy="4156801"/>
          </a:xfrm>
        </p:spPr>
        <p:txBody>
          <a:bodyPr/>
          <a:lstStyle/>
          <a:p>
            <a:r>
              <a:rPr lang="en-US" sz="2400"/>
              <a:t>Input validity confirmation</a:t>
            </a:r>
          </a:p>
          <a:p>
            <a:r>
              <a:rPr lang="en-US" sz="2400"/>
              <a:t>Music</a:t>
            </a:r>
          </a:p>
          <a:p>
            <a:r>
              <a:rPr lang="en-US" sz="2400"/>
              <a:t>Sound effects</a:t>
            </a:r>
          </a:p>
        </p:txBody>
      </p:sp>
      <p:pic>
        <p:nvPicPr>
          <p:cNvPr id="5" name="Picture 6" descr="A picture containing weapon, clipart&#10;&#10;Description generated with high confidence">
            <a:extLst>
              <a:ext uri="{FF2B5EF4-FFF2-40B4-BE49-F238E27FC236}">
                <a16:creationId xmlns:a16="http://schemas.microsoft.com/office/drawing/2014/main" id="{FCB4FEA5-A7A6-43C5-8F04-AC1E70EAD344}"/>
              </a:ext>
            </a:extLst>
          </p:cNvPr>
          <p:cNvPicPr>
            <a:picLocks noChangeAspect="1"/>
          </p:cNvPicPr>
          <p:nvPr/>
        </p:nvPicPr>
        <p:blipFill>
          <a:blip r:embed="rId2"/>
          <a:stretch>
            <a:fillRect/>
          </a:stretch>
        </p:blipFill>
        <p:spPr>
          <a:xfrm>
            <a:off x="10888638" y="44355"/>
            <a:ext cx="1253320" cy="1264693"/>
          </a:xfrm>
          <a:prstGeom prst="rect">
            <a:avLst/>
          </a:prstGeom>
        </p:spPr>
      </p:pic>
      <p:pic>
        <p:nvPicPr>
          <p:cNvPr id="6" name="Picture 6">
            <a:extLst>
              <a:ext uri="{FF2B5EF4-FFF2-40B4-BE49-F238E27FC236}">
                <a16:creationId xmlns:a16="http://schemas.microsoft.com/office/drawing/2014/main" id="{A602A196-86B8-4E5C-8163-AEC01DFFFC66}"/>
              </a:ext>
            </a:extLst>
          </p:cNvPr>
          <p:cNvPicPr>
            <a:picLocks noChangeAspect="1"/>
          </p:cNvPicPr>
          <p:nvPr/>
        </p:nvPicPr>
        <p:blipFill>
          <a:blip r:embed="rId3"/>
          <a:stretch>
            <a:fillRect/>
          </a:stretch>
        </p:blipFill>
        <p:spPr>
          <a:xfrm>
            <a:off x="7908877" y="2444087"/>
            <a:ext cx="2743200" cy="2743200"/>
          </a:xfrm>
          <a:prstGeom prst="rect">
            <a:avLst/>
          </a:prstGeom>
        </p:spPr>
      </p:pic>
    </p:spTree>
    <p:extLst>
      <p:ext uri="{BB962C8B-B14F-4D97-AF65-F5344CB8AC3E}">
        <p14:creationId xmlns:p14="http://schemas.microsoft.com/office/powerpoint/2010/main" val="3277032814"/>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Words>
  <Application>Microsoft Office PowerPoint</Application>
  <PresentationFormat>Widescreen</PresentationFormat>
  <Paragraphs>49</Paragraphs>
  <Slides>11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Calibri Light</vt:lpstr>
      <vt:lpstr>Rockwell</vt:lpstr>
      <vt:lpstr>Wingdings</vt:lpstr>
      <vt:lpstr>Atlas</vt:lpstr>
      <vt:lpstr>WIZARD CHESS</vt:lpstr>
      <vt:lpstr>Idea</vt:lpstr>
      <vt:lpstr>Lil demo video</vt:lpstr>
      <vt:lpstr>Implementation </vt:lpstr>
      <vt:lpstr>Interactions</vt:lpstr>
      <vt:lpstr>User Study</vt:lpstr>
      <vt:lpstr>Future Goals </vt:lpstr>
      <vt:lpstr>Aesthetics</vt:lpstr>
      <vt:lpstr>Audio Output</vt:lpstr>
      <vt:lpstr>Beyond the Project...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WIZARD CHESS</dc:title>
  <dc:creator>Thomas Heysel</dc:creator>
  <cp:lastModifiedBy>Thomas Heysel</cp:lastModifiedBy>
  <cp:revision>1</cp:revision>
  <dcterms:created xsi:type="dcterms:W3CDTF">2019-03-19T01:43:56Z</dcterms:created>
  <dcterms:modified xsi:type="dcterms:W3CDTF">2019-03-19T01:44:27Z</dcterms:modified>
</cp:coreProperties>
</file>